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70" r:id="rId4"/>
    <p:sldId id="271" r:id="rId5"/>
    <p:sldId id="260" r:id="rId6"/>
    <p:sldId id="263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oodley\Documents\Population%20Projec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HVSSD WRF</a:t>
            </a:r>
          </a:p>
          <a:p>
            <a:pPr>
              <a:defRPr b="1"/>
            </a:pPr>
            <a:r>
              <a:rPr lang="en-US" b="1"/>
              <a:t>Facility</a:t>
            </a:r>
            <a:r>
              <a:rPr lang="en-US" b="1" baseline="0"/>
              <a:t> Capacity vs Flow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555324273523221E-2"/>
          <c:y val="0.14930622404491359"/>
          <c:w val="0.9154435923028581"/>
          <c:h val="0.79313195721790097"/>
        </c:manualLayout>
      </c:layout>
      <c:lineChart>
        <c:grouping val="standard"/>
        <c:varyColors val="0"/>
        <c:ser>
          <c:idx val="0"/>
          <c:order val="0"/>
          <c:tx>
            <c:v>Max Month Flow</c:v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Sheet2!$B$4:$B$7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Sheet2!$C$4:$C$7</c:f>
              <c:numCache>
                <c:formatCode>General</c:formatCode>
                <c:ptCount val="4"/>
                <c:pt idx="0">
                  <c:v>2.88</c:v>
                </c:pt>
                <c:pt idx="1">
                  <c:v>3.89</c:v>
                </c:pt>
                <c:pt idx="2">
                  <c:v>4.8099999999999996</c:v>
                </c:pt>
                <c:pt idx="3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AA-4E55-905A-E69A48A55DEE}"/>
            </c:ext>
          </c:extLst>
        </c:ser>
        <c:ser>
          <c:idx val="1"/>
          <c:order val="1"/>
          <c:tx>
            <c:v>Firm Capacity</c:v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Sheet2!$B$4:$B$7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Sheet2!$E$4:$E$7</c:f>
              <c:numCache>
                <c:formatCode>General</c:formatCode>
                <c:ptCount val="4"/>
                <c:pt idx="0">
                  <c:v>3.35</c:v>
                </c:pt>
                <c:pt idx="1">
                  <c:v>3.35</c:v>
                </c:pt>
                <c:pt idx="2">
                  <c:v>3.35</c:v>
                </c:pt>
                <c:pt idx="3">
                  <c:v>3.35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AA-4E55-905A-E69A48A55DEE}"/>
            </c:ext>
          </c:extLst>
        </c:ser>
        <c:ser>
          <c:idx val="2"/>
          <c:order val="2"/>
          <c:tx>
            <c:v>Design Capacity</c:v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Sheet2!$B$4:$B$7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Sheet2!$F$4:$F$7</c:f>
              <c:numCache>
                <c:formatCode>General</c:formatCode>
                <c:ptCount val="4"/>
                <c:pt idx="0">
                  <c:v>4.34</c:v>
                </c:pt>
                <c:pt idx="1">
                  <c:v>4.34</c:v>
                </c:pt>
                <c:pt idx="2">
                  <c:v>4.34</c:v>
                </c:pt>
                <c:pt idx="3">
                  <c:v>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AA-4E55-905A-E69A48A55DEE}"/>
            </c:ext>
          </c:extLst>
        </c:ser>
        <c:ser>
          <c:idx val="4"/>
          <c:order val="3"/>
          <c:tx>
            <c:v>Average Flow </c:v>
          </c:tx>
          <c:spPr>
            <a:ln w="3810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Sheet2!$D$4:$D$7</c:f>
              <c:numCache>
                <c:formatCode>General</c:formatCode>
                <c:ptCount val="4"/>
                <c:pt idx="0">
                  <c:v>2.4900000000000002</c:v>
                </c:pt>
                <c:pt idx="1">
                  <c:v>3.37</c:v>
                </c:pt>
                <c:pt idx="2">
                  <c:v>4.17</c:v>
                </c:pt>
                <c:pt idx="3">
                  <c:v>4.7699999999999996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AA-4E55-905A-E69A48A55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623600"/>
        <c:axId val="503453920"/>
      </c:lineChart>
      <c:catAx>
        <c:axId val="454623600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453920"/>
        <c:crosses val="autoZero"/>
        <c:auto val="1"/>
        <c:lblAlgn val="ctr"/>
        <c:lblOffset val="100"/>
        <c:noMultiLvlLbl val="0"/>
      </c:catAx>
      <c:valAx>
        <c:axId val="503453920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Plant Flow (MGD)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62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894629233101008"/>
          <c:y val="0.16704635773015061"/>
          <c:w val="0.29229870643201011"/>
          <c:h val="0.21630901859728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1541-5F17-2E2C-FDDA-475A0D8EC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09076-CED3-252D-9990-A7357C5DF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3686E-6637-0D85-A5AB-01538728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B4D5-ABCF-937B-B70A-3B788461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48768-2977-084C-AEAD-EA1F5FF7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4C6B-8888-73B0-5158-3DC53D45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5372E-C1F0-9AFB-56A6-D6B4DAB6C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0FBC-D604-C14B-4B46-331D4CD1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E1EE0-9C69-F49B-2869-6F192A8F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C059E-AD18-76EA-1729-A731888D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4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B5B8E-6213-B344-E0C2-DEC024C84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FE4A5-9D5B-52E3-F5CA-CCEDCFF08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EA064-496B-A1D8-5E9F-62C7FC2C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522D6-7EE4-D026-1F8F-AB252EF9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E3887-20A9-E60D-76B3-F9656F35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4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4225-CE4D-AA05-A7D6-728149FA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8501F-C4B4-5E95-E095-7E95465BF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B6F5-2E50-9330-A986-54E45532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1343A-7DB2-8424-16D6-CE671603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C7F3F-6369-7FDF-67B6-1352ECAE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0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6163-C4E8-69B2-07FE-25127AC4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EE80-B973-9BA9-4FFE-73B91574D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80A01-1A90-8BF9-255B-71929DE4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8B056-75A0-A76F-4F73-45080637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AC0A5-D03F-D645-E5C0-9985647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4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3276-D5AB-360B-52B2-F873AF65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8E6C-BF81-C819-1179-B02A28267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7997-0EAC-5F0C-FC90-4EA18BE40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F531F-278C-7191-1CB3-ABB8DF78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16CCA-0927-6B44-0817-A20AFA90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26550-30DD-11B3-00F8-CF5740D1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128A-DEBA-34A0-F1B1-947F0EEB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289BD-A249-DFAF-526C-B3A20F953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DC93B-A29D-D5DA-2462-D9BB85163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52765-634E-5D35-E5B4-3C36FCEC0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A9FFB-8E07-788B-A6F3-1114764F5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16A78-0C98-B002-2653-2A3309E0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24FE3-2B3B-B138-D33B-494C6E56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EE847-F777-4F7B-D969-2E784342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157F-5C5E-7951-0FEE-44AEC4F1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71C58-3CEB-23B9-12EB-6E3433DD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B0341-D527-6366-600A-3C73912B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69238-61C7-FCC2-E2BA-08FE6878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D2E4F-8E85-1548-1907-CD37B253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A14FC-9A97-CC80-CE14-AFC122AE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84A5C-9914-6179-DD78-023ED71B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2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44C4-6C78-10E9-E30E-DBFAB5A2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8096-902E-CA7A-C353-DC24E5C4A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AA256-3535-4C4E-64B9-D602ED732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D75CD-2BC8-90AC-A938-72B04614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61904-5CEB-3A76-E457-06A19E12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11340-2926-90BC-6F54-8949B5D6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6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CAD2-C361-6A12-02D1-E6D065E0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D5D81-0D53-EEFE-4953-AD81A2B40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005A9-55C2-AD79-9CA1-E0011E2AF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CBCB3-CBE9-A4F7-CB1B-22A516ED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3E065-09FA-3E5D-0FA8-D6925F2D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09986-C590-6731-8206-0EDA38CF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8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49F37-80B2-8259-A473-498F3D93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8B8F3-EF0D-510D-4976-A34C231C9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10811-9959-A628-EF0B-BC3DE8D41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0F707-DE91-4DCC-9EC2-8A909936D41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D09F5-6FC0-EB3D-79D6-C6B91CC91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9B36-B150-4026-137A-21C1D1828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C5DC28-F545-4C48-9A3E-CFE6C226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651D6-1A7A-FAFE-DFD7-5EADB0AA7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6" r="2" b="730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674A1-03C2-41E8-3589-BC952F931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03" r="8595" b="2"/>
          <a:stretch/>
        </p:blipFill>
        <p:spPr>
          <a:xfrm>
            <a:off x="5057775" y="10"/>
            <a:ext cx="4175649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 descr="A lake with mountains in the background&#10;&#10;Description automatically generated">
            <a:extLst>
              <a:ext uri="{FF2B5EF4-FFF2-40B4-BE49-F238E27FC236}">
                <a16:creationId xmlns:a16="http://schemas.microsoft.com/office/drawing/2014/main" id="{246ED24C-A438-81E2-D8B4-C24791E1E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3" r="-1" b="14173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8F19A-0E2C-EE8C-C339-E4B39EEF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HVSSD Facility Planning Discussion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June 13, 2024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9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44B4A-900B-DC0A-E8F4-12EEB9FC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9" y="348865"/>
            <a:ext cx="10649002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Addressing Long-Term Needs – Emerging Contaminants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D3A3-E617-1C39-5238-5BC4289860DA}"/>
              </a:ext>
            </a:extLst>
          </p:cNvPr>
          <p:cNvSpPr txBox="1">
            <a:spLocks/>
          </p:cNvSpPr>
          <p:nvPr/>
        </p:nvSpPr>
        <p:spPr>
          <a:xfrm>
            <a:off x="766619" y="2104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Pharmaceuticals, EDC’s </a:t>
            </a:r>
          </a:p>
          <a:p>
            <a:r>
              <a:rPr lang="en-US" dirty="0"/>
              <a:t>PFAS </a:t>
            </a:r>
          </a:p>
          <a:p>
            <a:r>
              <a:rPr lang="en-US" dirty="0"/>
              <a:t>Microplastics</a:t>
            </a:r>
          </a:p>
          <a:p>
            <a:pPr marL="0" indent="0">
              <a:buNone/>
            </a:pPr>
            <a:r>
              <a:rPr lang="en-US" i="1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A87F0-F54C-B1DE-284A-2CD8D7C9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676" y="3743945"/>
            <a:ext cx="2655061" cy="2709039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0CC79D-450B-7908-41E9-0C6A679A4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72" y="2902070"/>
            <a:ext cx="2691335" cy="2629323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  <a:softEdge rad="0"/>
          </a:effectLst>
        </p:spPr>
      </p:pic>
      <p:pic>
        <p:nvPicPr>
          <p:cNvPr id="16" name="Picture 15" descr="A newspaper with a person in a mask&#10;&#10;Description automatically generated">
            <a:extLst>
              <a:ext uri="{FF2B5EF4-FFF2-40B4-BE49-F238E27FC236}">
                <a16:creationId xmlns:a16="http://schemas.microsoft.com/office/drawing/2014/main" id="{46589668-5C3C-3BFF-284D-4CB6D6823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42" y="1172802"/>
            <a:ext cx="2561496" cy="3925663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6183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44B4A-900B-DC0A-E8F4-12EEB9FC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9" y="348865"/>
            <a:ext cx="1064900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Path Forward….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847CF-DE33-9B16-F521-C000E891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3125"/>
          </a:xfrm>
        </p:spPr>
        <p:txBody>
          <a:bodyPr/>
          <a:lstStyle/>
          <a:p>
            <a:r>
              <a:rPr lang="en-US" dirty="0"/>
              <a:t>Facility Plan- Comprehensive </a:t>
            </a:r>
          </a:p>
          <a:p>
            <a:pPr lvl="1"/>
            <a:r>
              <a:rPr lang="en-US" dirty="0"/>
              <a:t>Alternatives and costs- liquid and solids treatment</a:t>
            </a:r>
          </a:p>
          <a:p>
            <a:pPr lvl="1"/>
            <a:r>
              <a:rPr lang="en-US" dirty="0"/>
              <a:t>Engage with regulatory agencies </a:t>
            </a:r>
          </a:p>
          <a:p>
            <a:pPr lvl="1"/>
            <a:r>
              <a:rPr lang="en-US" dirty="0"/>
              <a:t>Disposal options and strategy </a:t>
            </a:r>
          </a:p>
          <a:p>
            <a:pPr lvl="1"/>
            <a:r>
              <a:rPr lang="en-US" dirty="0"/>
              <a:t>Board workshops</a:t>
            </a:r>
          </a:p>
          <a:p>
            <a:pPr lvl="1"/>
            <a:r>
              <a:rPr lang="en-US" dirty="0"/>
              <a:t>Public engagement/involvement  </a:t>
            </a:r>
          </a:p>
          <a:p>
            <a:pPr lvl="1"/>
            <a:r>
              <a:rPr lang="en-US" dirty="0"/>
              <a:t>Rates and Impact Fees </a:t>
            </a:r>
          </a:p>
          <a:p>
            <a:pPr lvl="1"/>
            <a:r>
              <a:rPr lang="en-US" dirty="0"/>
              <a:t>Funding/financial  </a:t>
            </a:r>
          </a:p>
          <a:p>
            <a:pPr lvl="1"/>
            <a:r>
              <a:rPr lang="en-US" dirty="0"/>
              <a:t>Plan costs:  $150,000 -$250,000 	</a:t>
            </a:r>
          </a:p>
        </p:txBody>
      </p:sp>
    </p:spTree>
    <p:extLst>
      <p:ext uri="{BB962C8B-B14F-4D97-AF65-F5344CB8AC3E}">
        <p14:creationId xmlns:p14="http://schemas.microsoft.com/office/powerpoint/2010/main" val="155369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44B4A-900B-DC0A-E8F4-12EEB9FC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Current Capacities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B8EE3A-A3AA-C240-423F-5DB576C76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998292"/>
              </p:ext>
            </p:extLst>
          </p:nvPr>
        </p:nvGraphicFramePr>
        <p:xfrm>
          <a:off x="960264" y="1792226"/>
          <a:ext cx="10271472" cy="471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272">
                  <a:extLst>
                    <a:ext uri="{9D8B030D-6E8A-4147-A177-3AD203B41FA5}">
                      <a16:colId xmlns:a16="http://schemas.microsoft.com/office/drawing/2014/main" val="3666924462"/>
                    </a:ext>
                  </a:extLst>
                </a:gridCol>
                <a:gridCol w="6335200">
                  <a:extLst>
                    <a:ext uri="{9D8B030D-6E8A-4147-A177-3AD203B41FA5}">
                      <a16:colId xmlns:a16="http://schemas.microsoft.com/office/drawing/2014/main" val="1778826807"/>
                    </a:ext>
                  </a:extLst>
                </a:gridCol>
              </a:tblGrid>
              <a:tr h="524101">
                <a:tc>
                  <a:txBody>
                    <a:bodyPr/>
                    <a:lstStyle/>
                    <a:p>
                      <a:r>
                        <a:rPr lang="en-US" sz="2300"/>
                        <a:t>Facility/Process 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Nominal Capacity  (MGD)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862177167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r>
                        <a:rPr lang="en-US" sz="2300"/>
                        <a:t>Treatment Lagoons 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2.43 (1.43 Cell1, 1.0 Cell 1A)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5297257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r>
                        <a:rPr lang="en-US" sz="2300"/>
                        <a:t>Winter Storage Lagoons 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1.96 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156050377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r>
                        <a:rPr lang="en-US" sz="2300"/>
                        <a:t>Land Application Site 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FF0000"/>
                          </a:solidFill>
                        </a:rPr>
                        <a:t>1.85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1542150254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r>
                        <a:rPr lang="en-US" sz="2300"/>
                        <a:t>Mechanical Plant 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2.0 (design) /1.5 (estimated)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4006820277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r>
                        <a:rPr lang="en-US" sz="2300" dirty="0"/>
                        <a:t>Rapid Infiltration Basins 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2.0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3369897605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r>
                        <a:rPr lang="en-US" sz="2300" dirty="0"/>
                        <a:t>Plant Design Capacity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4.43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4039666645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r>
                        <a:rPr lang="en-US" sz="2300" b="1"/>
                        <a:t>Plant Firm Capacity 2024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3.35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3643814504"/>
                  </a:ext>
                </a:extLst>
              </a:tr>
              <a:tr h="524101">
                <a:tc>
                  <a:txBody>
                    <a:bodyPr/>
                    <a:lstStyle/>
                    <a:p>
                      <a:r>
                        <a:rPr lang="en-US" sz="2300" dirty="0"/>
                        <a:t>Average Daily Flow 2024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2.18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237758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19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44B4A-900B-DC0A-E8F4-12EEB9FC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Flow Projections vs Capacity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3A0D4D-B5AF-CE0E-D48A-2EFB474CE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524568"/>
              </p:ext>
            </p:extLst>
          </p:nvPr>
        </p:nvGraphicFramePr>
        <p:xfrm>
          <a:off x="838200" y="1825625"/>
          <a:ext cx="10782300" cy="468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06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44B4A-900B-DC0A-E8F4-12EEB9FC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9" y="348865"/>
            <a:ext cx="1064900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Address short-term capacity needs =CIB Project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E61E84-1039-58B9-9B70-0C70329A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u="sng" dirty="0"/>
              <a:t>Bridge the gap </a:t>
            </a:r>
            <a:r>
              <a:rPr lang="en-US" dirty="0"/>
              <a:t>between firm and design capacity</a:t>
            </a:r>
          </a:p>
          <a:p>
            <a:r>
              <a:rPr lang="en-US" dirty="0"/>
              <a:t>Roughly a </a:t>
            </a:r>
            <a:r>
              <a:rPr lang="en-US" u="sng" dirty="0"/>
              <a:t>10-year solution</a:t>
            </a:r>
          </a:p>
          <a:p>
            <a:r>
              <a:rPr lang="en-US" dirty="0"/>
              <a:t>Contemplated </a:t>
            </a:r>
            <a:r>
              <a:rPr lang="en-US" u="sng" dirty="0"/>
              <a:t>prior to major odor concerns</a:t>
            </a:r>
            <a:r>
              <a:rPr lang="en-US" dirty="0"/>
              <a:t>/public complaints </a:t>
            </a:r>
          </a:p>
          <a:p>
            <a:r>
              <a:rPr lang="en-US" dirty="0"/>
              <a:t>Did not consider </a:t>
            </a:r>
            <a:r>
              <a:rPr lang="en-US" u="sng" dirty="0"/>
              <a:t>screens/headworks </a:t>
            </a:r>
            <a:r>
              <a:rPr lang="en-US" dirty="0"/>
              <a:t>project </a:t>
            </a:r>
          </a:p>
          <a:p>
            <a:r>
              <a:rPr lang="en-US" dirty="0"/>
              <a:t>Assumed </a:t>
            </a:r>
            <a:r>
              <a:rPr lang="en-US" u="sng" dirty="0"/>
              <a:t>capacity of mechanical plant was 1 MGD </a:t>
            </a:r>
            <a:r>
              <a:rPr lang="en-US" dirty="0"/>
              <a:t>(50% of design)</a:t>
            </a:r>
          </a:p>
          <a:p>
            <a:r>
              <a:rPr lang="en-US" dirty="0"/>
              <a:t>Does not appear to consider </a:t>
            </a:r>
            <a:r>
              <a:rPr lang="en-US" u="sng" dirty="0"/>
              <a:t>long-term planning- </a:t>
            </a:r>
            <a:r>
              <a:rPr lang="en-US" dirty="0"/>
              <a:t>post 2040/2050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CF83F-1CC3-AFBA-5797-EA0688167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604" y="-6729"/>
            <a:ext cx="9067800" cy="681948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CFAD03-5B14-BD57-DFA9-B9B8D4CB2587}"/>
              </a:ext>
            </a:extLst>
          </p:cNvPr>
          <p:cNvSpPr/>
          <p:nvPr/>
        </p:nvSpPr>
        <p:spPr>
          <a:xfrm>
            <a:off x="8229600" y="4470400"/>
            <a:ext cx="1143000" cy="495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73513-CB9C-0956-8652-9F3D716986E9}"/>
              </a:ext>
            </a:extLst>
          </p:cNvPr>
          <p:cNvSpPr/>
          <p:nvPr/>
        </p:nvSpPr>
        <p:spPr>
          <a:xfrm>
            <a:off x="8310893" y="3164284"/>
            <a:ext cx="508000" cy="495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09E4F4-DEDA-BA6E-F48B-1B869F752A70}"/>
              </a:ext>
            </a:extLst>
          </p:cNvPr>
          <p:cNvSpPr/>
          <p:nvPr/>
        </p:nvSpPr>
        <p:spPr>
          <a:xfrm>
            <a:off x="7274477" y="3164284"/>
            <a:ext cx="508000" cy="495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B5EAE8-F365-477E-89C3-2ADAF1292014}"/>
              </a:ext>
            </a:extLst>
          </p:cNvPr>
          <p:cNvSpPr/>
          <p:nvPr/>
        </p:nvSpPr>
        <p:spPr>
          <a:xfrm>
            <a:off x="8483600" y="3993880"/>
            <a:ext cx="698500" cy="3159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26573C-103B-2031-4A59-776BB63707B8}"/>
              </a:ext>
            </a:extLst>
          </p:cNvPr>
          <p:cNvSpPr/>
          <p:nvPr/>
        </p:nvSpPr>
        <p:spPr>
          <a:xfrm>
            <a:off x="7714023" y="3271044"/>
            <a:ext cx="698500" cy="3159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21CC59-609E-F467-8CCB-8FE9997E010C}"/>
              </a:ext>
            </a:extLst>
          </p:cNvPr>
          <p:cNvSpPr/>
          <p:nvPr/>
        </p:nvSpPr>
        <p:spPr>
          <a:xfrm rot="5400000">
            <a:off x="6468752" y="3488928"/>
            <a:ext cx="704056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60912A-2A69-B47B-E730-4DA7FC6DE7F7}"/>
              </a:ext>
            </a:extLst>
          </p:cNvPr>
          <p:cNvSpPr/>
          <p:nvPr/>
        </p:nvSpPr>
        <p:spPr>
          <a:xfrm>
            <a:off x="9740900" y="4470400"/>
            <a:ext cx="508000" cy="495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581A84-5F29-044E-FED4-201236C372D4}"/>
              </a:ext>
            </a:extLst>
          </p:cNvPr>
          <p:cNvSpPr/>
          <p:nvPr/>
        </p:nvSpPr>
        <p:spPr>
          <a:xfrm>
            <a:off x="6579394" y="4470400"/>
            <a:ext cx="508000" cy="495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F32E5-1EA5-009C-7C51-3BBE8707130C}"/>
              </a:ext>
            </a:extLst>
          </p:cNvPr>
          <p:cNvSpPr txBox="1"/>
          <p:nvPr/>
        </p:nvSpPr>
        <p:spPr>
          <a:xfrm>
            <a:off x="8310893" y="4496935"/>
            <a:ext cx="98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Mechanical Aeration Upgrade 1.5 MGD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2114A-18AD-00BF-DA9C-BA158C82DAD9}"/>
              </a:ext>
            </a:extLst>
          </p:cNvPr>
          <p:cNvSpPr txBox="1"/>
          <p:nvPr/>
        </p:nvSpPr>
        <p:spPr>
          <a:xfrm>
            <a:off x="9705976" y="4487217"/>
            <a:ext cx="58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Primary Clarifier #2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CB291-27A1-11F2-5D28-73E3EE8007D2}"/>
              </a:ext>
            </a:extLst>
          </p:cNvPr>
          <p:cNvSpPr txBox="1"/>
          <p:nvPr/>
        </p:nvSpPr>
        <p:spPr>
          <a:xfrm>
            <a:off x="6454900" y="3450540"/>
            <a:ext cx="73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Solids Dewatering and Loadout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CF336-A80E-4878-7808-8680B2307054}"/>
              </a:ext>
            </a:extLst>
          </p:cNvPr>
          <p:cNvSpPr txBox="1"/>
          <p:nvPr/>
        </p:nvSpPr>
        <p:spPr>
          <a:xfrm>
            <a:off x="6508188" y="4533552"/>
            <a:ext cx="65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Secondary  Clarifier #3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F60129-96B6-ABB9-899A-616F71ACD173}"/>
              </a:ext>
            </a:extLst>
          </p:cNvPr>
          <p:cNvSpPr txBox="1"/>
          <p:nvPr/>
        </p:nvSpPr>
        <p:spPr>
          <a:xfrm>
            <a:off x="7429089" y="3233736"/>
            <a:ext cx="1233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Anaerobic Digesters and Support Building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79BE7-FA6E-8DE2-58FB-5B103C711810}"/>
              </a:ext>
            </a:extLst>
          </p:cNvPr>
          <p:cNvSpPr txBox="1"/>
          <p:nvPr/>
        </p:nvSpPr>
        <p:spPr>
          <a:xfrm>
            <a:off x="8364613" y="3991153"/>
            <a:ext cx="936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Blowers/Pumps Building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195F5B-4B06-5B9E-4AFE-2E59F605F8F9}"/>
              </a:ext>
            </a:extLst>
          </p:cNvPr>
          <p:cNvSpPr/>
          <p:nvPr/>
        </p:nvSpPr>
        <p:spPr>
          <a:xfrm>
            <a:off x="7298538" y="3854347"/>
            <a:ext cx="709997" cy="2986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285E50-CE64-A759-0D8C-1FEB698BFB49}"/>
              </a:ext>
            </a:extLst>
          </p:cNvPr>
          <p:cNvSpPr txBox="1"/>
          <p:nvPr/>
        </p:nvSpPr>
        <p:spPr>
          <a:xfrm>
            <a:off x="7150100" y="3837618"/>
            <a:ext cx="1026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Solids Holding/ Blending Tanks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831673-2B85-00F7-F30E-6B97695CF993}"/>
              </a:ext>
            </a:extLst>
          </p:cNvPr>
          <p:cNvSpPr txBox="1"/>
          <p:nvPr/>
        </p:nvSpPr>
        <p:spPr>
          <a:xfrm>
            <a:off x="150442" y="511273"/>
            <a:ext cx="29212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~3.0 MGD Capacity (2 trains @ 1.5 MGD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4.85 MGD Combined Capacity w/ Lagoons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odor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Growing nearer to neighbors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RIBs expansion – add 1 MGD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to operate and maintain lagoons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 estimated &gt;$50M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O&amp;M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 mechanical plant nearing 30 years old- exceeding service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Meets needs to approx. 2040 (10-Year solution)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Site Constraints/Boxed In - Where do we go from here? </a:t>
            </a:r>
          </a:p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38D7F2-EACF-5238-CD99-95141358C738}"/>
              </a:ext>
            </a:extLst>
          </p:cNvPr>
          <p:cNvCxnSpPr/>
          <p:nvPr/>
        </p:nvCxnSpPr>
        <p:spPr>
          <a:xfrm flipH="1">
            <a:off x="5751095" y="0"/>
            <a:ext cx="2478505" cy="453355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266436-8BD1-25AF-ECA0-60174E88A138}"/>
              </a:ext>
            </a:extLst>
          </p:cNvPr>
          <p:cNvCxnSpPr>
            <a:cxnSpLocks/>
          </p:cNvCxnSpPr>
          <p:nvPr/>
        </p:nvCxnSpPr>
        <p:spPr>
          <a:xfrm flipH="1">
            <a:off x="3159528" y="4533552"/>
            <a:ext cx="2610991" cy="84456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4659A3-CA9D-58E4-98F2-65D65AB75367}"/>
              </a:ext>
            </a:extLst>
          </p:cNvPr>
          <p:cNvCxnSpPr>
            <a:cxnSpLocks/>
          </p:cNvCxnSpPr>
          <p:nvPr/>
        </p:nvCxnSpPr>
        <p:spPr>
          <a:xfrm flipH="1">
            <a:off x="6598818" y="4329707"/>
            <a:ext cx="2918161" cy="698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68D7080-5997-5499-FAA8-EF4C67D38945}"/>
              </a:ext>
            </a:extLst>
          </p:cNvPr>
          <p:cNvCxnSpPr>
            <a:cxnSpLocks/>
          </p:cNvCxnSpPr>
          <p:nvPr/>
        </p:nvCxnSpPr>
        <p:spPr>
          <a:xfrm flipH="1">
            <a:off x="5805443" y="4399543"/>
            <a:ext cx="793375" cy="9785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79A083-806D-89CD-7054-FD2C17609594}"/>
              </a:ext>
            </a:extLst>
          </p:cNvPr>
          <p:cNvCxnSpPr>
            <a:cxnSpLocks/>
          </p:cNvCxnSpPr>
          <p:nvPr/>
        </p:nvCxnSpPr>
        <p:spPr>
          <a:xfrm flipH="1">
            <a:off x="3159528" y="5378116"/>
            <a:ext cx="2610991" cy="1203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E5D26C8-F3B1-F6E9-D9B5-996E53EC2EC1}"/>
              </a:ext>
            </a:extLst>
          </p:cNvPr>
          <p:cNvCxnSpPr>
            <a:cxnSpLocks/>
          </p:cNvCxnSpPr>
          <p:nvPr/>
        </p:nvCxnSpPr>
        <p:spPr>
          <a:xfrm flipH="1">
            <a:off x="3350525" y="4948882"/>
            <a:ext cx="6355451" cy="429234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4815AC4-A4B2-E83F-851F-7E7F9A306EAF}"/>
              </a:ext>
            </a:extLst>
          </p:cNvPr>
          <p:cNvSpPr txBox="1"/>
          <p:nvPr/>
        </p:nvSpPr>
        <p:spPr>
          <a:xfrm rot="17842370">
            <a:off x="6445465" y="2392352"/>
            <a:ext cx="81886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Property Line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06B05D-E4D8-1B5A-787A-FE697E81AD85}"/>
              </a:ext>
            </a:extLst>
          </p:cNvPr>
          <p:cNvSpPr txBox="1"/>
          <p:nvPr/>
        </p:nvSpPr>
        <p:spPr>
          <a:xfrm rot="21400308">
            <a:off x="6375718" y="5057999"/>
            <a:ext cx="481124" cy="215444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HP&amp;L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723A38-DB08-474B-16A8-419686EA99EE}"/>
              </a:ext>
            </a:extLst>
          </p:cNvPr>
          <p:cNvSpPr txBox="1"/>
          <p:nvPr/>
        </p:nvSpPr>
        <p:spPr>
          <a:xfrm rot="21400308">
            <a:off x="4583100" y="5320985"/>
            <a:ext cx="732174" cy="215444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Island Ditch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1E7E5-D783-B569-AA97-599D2C0F42CB}"/>
              </a:ext>
            </a:extLst>
          </p:cNvPr>
          <p:cNvSpPr txBox="1"/>
          <p:nvPr/>
        </p:nvSpPr>
        <p:spPr>
          <a:xfrm>
            <a:off x="95793" y="52713"/>
            <a:ext cx="302881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CIB Mechanical Upgrade </a:t>
            </a:r>
          </a:p>
        </p:txBody>
      </p:sp>
    </p:spTree>
    <p:extLst>
      <p:ext uri="{BB962C8B-B14F-4D97-AF65-F5344CB8AC3E}">
        <p14:creationId xmlns:p14="http://schemas.microsoft.com/office/powerpoint/2010/main" val="68482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C840-C5D7-B78B-B674-10AF61BF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53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CIB Project Reconsideration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7C60-7DD8-8FB4-B29E-77F1004AB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396"/>
            <a:ext cx="10515600" cy="4351338"/>
          </a:xfrm>
        </p:spPr>
        <p:txBody>
          <a:bodyPr/>
          <a:lstStyle/>
          <a:p>
            <a:r>
              <a:rPr lang="en-US" sz="1800" dirty="0"/>
              <a:t>Reduce the scope of CIB project to necessary near-term projects next 5-10 </a:t>
            </a:r>
            <a:r>
              <a:rPr lang="en-US" sz="1800" dirty="0" err="1"/>
              <a:t>yrs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0F138C-703D-F37A-CDB0-6C0DE3A01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54423"/>
              </p:ext>
            </p:extLst>
          </p:nvPr>
        </p:nvGraphicFramePr>
        <p:xfrm>
          <a:off x="1283062" y="1572985"/>
          <a:ext cx="8984344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5788951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2717001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3643640115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37465219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Original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Proposed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33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Project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Cost Opinion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Project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Cost Opinion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7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Midway Lift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$639,000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Midway Lift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$1,250,000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New Farm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$699,000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Laboratory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Headworks Upgrade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$1,700,000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2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Generator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Aeration Upgrade (Lagoon)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4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Mechanical Plant Aeration Upgrade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$12,470,000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Lagoon Dredging?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40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Blowers (Lagoon)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0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Aeration Piping (Lagoons)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76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Total Cost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$15,638,000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Total Cost (w/ Dredging)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$9,260,000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9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Total Costs (w/out Dredging)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$3,260,000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31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80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44B4A-900B-DC0A-E8F4-12EEB9FC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9" y="348865"/>
            <a:ext cx="1064900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Addressing Long-Term Needs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E61E84-1039-58B9-9B70-0C70329A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What happens after the CIB project?</a:t>
            </a:r>
          </a:p>
          <a:p>
            <a:pPr lvl="1"/>
            <a:r>
              <a:rPr lang="en-US" dirty="0"/>
              <a:t>Lagoon/Land Application System</a:t>
            </a:r>
          </a:p>
          <a:p>
            <a:pPr lvl="2"/>
            <a:r>
              <a:rPr lang="en-US" dirty="0"/>
              <a:t>Significant Expansion is Unlikely</a:t>
            </a:r>
          </a:p>
          <a:p>
            <a:pPr lvl="2"/>
            <a:r>
              <a:rPr lang="en-US" dirty="0"/>
              <a:t>Maintain current system/capacity</a:t>
            </a:r>
          </a:p>
          <a:p>
            <a:pPr lvl="2"/>
            <a:r>
              <a:rPr lang="en-US" dirty="0"/>
              <a:t>Age -nearly 45 years of service </a:t>
            </a:r>
          </a:p>
          <a:p>
            <a:pPr lvl="2"/>
            <a:r>
              <a:rPr lang="en-US" dirty="0"/>
              <a:t>What is the fate of the lagoons and land application?   </a:t>
            </a:r>
          </a:p>
          <a:p>
            <a:pPr lvl="1"/>
            <a:r>
              <a:rPr lang="en-US" dirty="0"/>
              <a:t>Increasing Capacity = Mechanical Plant Expansion</a:t>
            </a:r>
          </a:p>
          <a:p>
            <a:pPr lvl="2"/>
            <a:r>
              <a:rPr lang="en-US" dirty="0"/>
              <a:t>Expand existing system? </a:t>
            </a:r>
          </a:p>
          <a:p>
            <a:pPr lvl="2"/>
            <a:r>
              <a:rPr lang="en-US" dirty="0"/>
              <a:t>Build a new parallel system?</a:t>
            </a:r>
          </a:p>
          <a:p>
            <a:pPr lvl="2"/>
            <a:r>
              <a:rPr lang="en-US" dirty="0"/>
              <a:t>Go all mechanical treatment?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1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44B4A-900B-DC0A-E8F4-12EEB9FC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9" y="348865"/>
            <a:ext cx="1064900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Addressing Long-Term Needs – Effluent Disposal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BA45-E450-164D-B745-6BE4D4F1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3510"/>
          </a:xfrm>
        </p:spPr>
        <p:txBody>
          <a:bodyPr>
            <a:normAutofit fontScale="47500" lnSpcReduction="20000"/>
          </a:bodyPr>
          <a:lstStyle/>
          <a:p>
            <a:r>
              <a:rPr lang="en-US" b="1" u="sng" dirty="0"/>
              <a:t>Land Application</a:t>
            </a:r>
          </a:p>
          <a:p>
            <a:pPr lvl="1"/>
            <a:r>
              <a:rPr lang="en-US" dirty="0"/>
              <a:t>Current System at Capacity</a:t>
            </a:r>
          </a:p>
          <a:p>
            <a:pPr lvl="1"/>
            <a:r>
              <a:rPr lang="en-US" dirty="0"/>
              <a:t>Limited opportunity for significant expansion </a:t>
            </a:r>
          </a:p>
          <a:p>
            <a:r>
              <a:rPr lang="en-US" b="1" u="sng" dirty="0"/>
              <a:t>RIB’s</a:t>
            </a:r>
          </a:p>
          <a:p>
            <a:pPr lvl="1"/>
            <a:r>
              <a:rPr lang="en-US" dirty="0"/>
              <a:t>Planned expansion to double capacity to 4 MGD</a:t>
            </a:r>
          </a:p>
          <a:p>
            <a:pPr lvl="1"/>
            <a:r>
              <a:rPr lang="en-US" dirty="0"/>
              <a:t>District owns land </a:t>
            </a:r>
          </a:p>
          <a:p>
            <a:pPr lvl="1"/>
            <a:r>
              <a:rPr lang="en-US" dirty="0"/>
              <a:t>Regulatory uncertainty with expansion</a:t>
            </a:r>
          </a:p>
          <a:p>
            <a:pPr lvl="2"/>
            <a:r>
              <a:rPr lang="en-US" dirty="0"/>
              <a:t>Stricter limits/requirements, anti-degradation  </a:t>
            </a:r>
          </a:p>
          <a:p>
            <a:r>
              <a:rPr lang="en-US" b="1" u="sng" dirty="0"/>
              <a:t>Reuse – Type 1 </a:t>
            </a:r>
          </a:p>
          <a:p>
            <a:pPr lvl="1"/>
            <a:r>
              <a:rPr lang="en-US" dirty="0"/>
              <a:t>Water Rights Challenges </a:t>
            </a:r>
          </a:p>
          <a:p>
            <a:pPr lvl="1"/>
            <a:r>
              <a:rPr lang="en-US" dirty="0"/>
              <a:t>Public Perception/Acceptance</a:t>
            </a:r>
          </a:p>
          <a:p>
            <a:pPr lvl="1"/>
            <a:r>
              <a:rPr lang="en-US" dirty="0"/>
              <a:t>Advanced Treatment Requirements</a:t>
            </a:r>
          </a:p>
          <a:p>
            <a:pPr lvl="2"/>
            <a:r>
              <a:rPr lang="en-US" dirty="0"/>
              <a:t>Filtration/Membranes </a:t>
            </a:r>
          </a:p>
          <a:p>
            <a:pPr lvl="2"/>
            <a:r>
              <a:rPr lang="en-US" dirty="0"/>
              <a:t>High Level Disinfection</a:t>
            </a:r>
          </a:p>
          <a:p>
            <a:pPr lvl="1"/>
            <a:r>
              <a:rPr lang="en-US" dirty="0"/>
              <a:t> Winter Storage Required </a:t>
            </a:r>
          </a:p>
          <a:p>
            <a:pPr lvl="1"/>
            <a:r>
              <a:rPr lang="en-US" dirty="0"/>
              <a:t>Pumping /Distribution Infrastructure  </a:t>
            </a:r>
          </a:p>
          <a:p>
            <a:r>
              <a:rPr lang="en-US" b="1" u="sng" dirty="0"/>
              <a:t>Provo River </a:t>
            </a:r>
          </a:p>
          <a:p>
            <a:pPr lvl="1"/>
            <a:r>
              <a:rPr lang="en-US" dirty="0"/>
              <a:t>Advanced treatment required- membranes likely </a:t>
            </a:r>
          </a:p>
          <a:p>
            <a:pPr lvl="1"/>
            <a:r>
              <a:rPr lang="en-US" dirty="0"/>
              <a:t>Costly O&amp;M – chemicals and sludge (phosphorus removal)</a:t>
            </a:r>
          </a:p>
          <a:p>
            <a:pPr lvl="1"/>
            <a:r>
              <a:rPr lang="en-US" dirty="0"/>
              <a:t>Public and water user pushback </a:t>
            </a:r>
          </a:p>
          <a:p>
            <a:r>
              <a:rPr lang="en-US" b="1" u="sng" dirty="0"/>
              <a:t>Other?</a:t>
            </a:r>
          </a:p>
          <a:p>
            <a:pPr lvl="1"/>
            <a:r>
              <a:rPr lang="en-US" dirty="0"/>
              <a:t>Recharge Wells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5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44B4A-900B-DC0A-E8F4-12EEB9FC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9" y="348865"/>
            <a:ext cx="1064900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Addressing Long-Term Needs – Solids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BA45-E450-164D-B745-6BE4D4F1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3510"/>
          </a:xfrm>
        </p:spPr>
        <p:txBody>
          <a:bodyPr>
            <a:normAutofit/>
          </a:bodyPr>
          <a:lstStyle/>
          <a:p>
            <a:r>
              <a:rPr lang="en-US" sz="1600" dirty="0"/>
              <a:t>District has benefited hugely over the last 40+ years by not having to manage or dispose of solids</a:t>
            </a:r>
          </a:p>
          <a:p>
            <a:r>
              <a:rPr lang="en-US" sz="1600" dirty="0"/>
              <a:t>Solids management typically accounts for  40-60% of  capital and O&amp;M costs at a WRF </a:t>
            </a:r>
          </a:p>
          <a:p>
            <a:r>
              <a:rPr lang="en-US" sz="1600" dirty="0"/>
              <a:t>It is believed that the practice of disposing sludge from the mechanical plant in Cell 1 has exacerbated odor generation</a:t>
            </a:r>
          </a:p>
          <a:p>
            <a:r>
              <a:rPr lang="en-US" sz="1600" dirty="0"/>
              <a:t>Conceptual Options </a:t>
            </a:r>
          </a:p>
          <a:p>
            <a:pPr lvl="1"/>
            <a:r>
              <a:rPr lang="en-US" sz="1600" dirty="0"/>
              <a:t>Continue disposal in lagoon – </a:t>
            </a:r>
            <a:r>
              <a:rPr lang="en-US" sz="1600" i="1" dirty="0"/>
              <a:t>THIS OPTION ASSUMES THE LAGOON IS DREDGED, AERATION IS REPAIRED/UPGRADED AND REGULAR DREDGING OCCURS TO MANAGE SOLIDS ACCUMULATION</a:t>
            </a:r>
          </a:p>
          <a:p>
            <a:pPr lvl="1"/>
            <a:r>
              <a:rPr lang="en-US" sz="1600" dirty="0"/>
              <a:t>Management and Disposal </a:t>
            </a:r>
          </a:p>
          <a:p>
            <a:pPr lvl="2"/>
            <a:r>
              <a:rPr lang="en-US" sz="1200" dirty="0"/>
              <a:t>Solids Stabilization</a:t>
            </a:r>
          </a:p>
          <a:p>
            <a:pPr lvl="3"/>
            <a:r>
              <a:rPr lang="en-US" sz="1000" dirty="0"/>
              <a:t>Class A or Exceptional Quality</a:t>
            </a:r>
          </a:p>
          <a:p>
            <a:pPr lvl="3"/>
            <a:r>
              <a:rPr lang="en-US" sz="1000" dirty="0"/>
              <a:t>Class B</a:t>
            </a:r>
          </a:p>
          <a:p>
            <a:pPr lvl="3"/>
            <a:r>
              <a:rPr lang="en-US" sz="1000" dirty="0"/>
              <a:t>Unclassified </a:t>
            </a:r>
          </a:p>
          <a:p>
            <a:pPr lvl="2"/>
            <a:r>
              <a:rPr lang="en-US" sz="1200" dirty="0"/>
              <a:t>Thickening/Dewatering</a:t>
            </a:r>
          </a:p>
          <a:p>
            <a:pPr lvl="3"/>
            <a:r>
              <a:rPr lang="en-US" sz="1000" dirty="0" err="1"/>
              <a:t>Sidestream</a:t>
            </a:r>
            <a:r>
              <a:rPr lang="en-US" sz="1000" dirty="0"/>
              <a:t> Management </a:t>
            </a:r>
          </a:p>
          <a:p>
            <a:pPr lvl="2"/>
            <a:r>
              <a:rPr lang="en-US" sz="1200" dirty="0"/>
              <a:t>Disposal</a:t>
            </a:r>
          </a:p>
          <a:p>
            <a:pPr lvl="3"/>
            <a:r>
              <a:rPr lang="en-US" sz="1000" dirty="0"/>
              <a:t>Landfill</a:t>
            </a:r>
          </a:p>
          <a:p>
            <a:pPr lvl="3"/>
            <a:r>
              <a:rPr lang="en-US" sz="1000" dirty="0"/>
              <a:t>Land Apply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4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F538EC872CA408F19C2FB5485D6BC" ma:contentTypeVersion="17" ma:contentTypeDescription="Create a new document." ma:contentTypeScope="" ma:versionID="0b492d934ab1d9ee720104611a679e53">
  <xsd:schema xmlns:xsd="http://www.w3.org/2001/XMLSchema" xmlns:xs="http://www.w3.org/2001/XMLSchema" xmlns:p="http://schemas.microsoft.com/office/2006/metadata/properties" xmlns:ns2="f62a1a3f-a163-41d5-99f0-3f962dff57fa" xmlns:ns3="0a7b2d75-0d12-470f-90dc-03b11f23840e" targetNamespace="http://schemas.microsoft.com/office/2006/metadata/properties" ma:root="true" ma:fieldsID="0db5df8fb43a5700573b1d20a0a64747" ns2:_="" ns3:_="">
    <xsd:import namespace="f62a1a3f-a163-41d5-99f0-3f962dff57fa"/>
    <xsd:import namespace="0a7b2d75-0d12-470f-90dc-03b11f238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a1a3f-a163-41d5-99f0-3f962dff57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1122c66-f57f-4441-907e-db54a726de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b2d75-0d12-470f-90dc-03b11f238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94fe43b-c0ac-4e45-917f-e629f7cf2612}" ma:internalName="TaxCatchAll" ma:showField="CatchAllData" ma:web="0a7b2d75-0d12-470f-90dc-03b11f238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2a1a3f-a163-41d5-99f0-3f962dff57fa">
      <Terms xmlns="http://schemas.microsoft.com/office/infopath/2007/PartnerControls"/>
    </lcf76f155ced4ddcb4097134ff3c332f>
    <TaxCatchAll xmlns="0a7b2d75-0d12-470f-90dc-03b11f23840e" xsi:nil="true"/>
  </documentManagement>
</p:properties>
</file>

<file path=customXml/itemProps1.xml><?xml version="1.0" encoding="utf-8"?>
<ds:datastoreItem xmlns:ds="http://schemas.openxmlformats.org/officeDocument/2006/customXml" ds:itemID="{0099EC30-B414-49CC-87B5-6EFC8BC99D0C}"/>
</file>

<file path=customXml/itemProps2.xml><?xml version="1.0" encoding="utf-8"?>
<ds:datastoreItem xmlns:ds="http://schemas.openxmlformats.org/officeDocument/2006/customXml" ds:itemID="{35223332-5B3E-48E7-BF50-A3923BD13FAF}"/>
</file>

<file path=customXml/itemProps3.xml><?xml version="1.0" encoding="utf-8"?>
<ds:datastoreItem xmlns:ds="http://schemas.openxmlformats.org/officeDocument/2006/customXml" ds:itemID="{4478DAB5-563D-4903-8AC9-AF408861AEDF}"/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693</Words>
  <Application>Microsoft Office PowerPoint</Application>
  <PresentationFormat>Widescreen</PresentationFormat>
  <Paragraphs>156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HVSSD Facility Planning Discussion June 13, 2024 </vt:lpstr>
      <vt:lpstr>Current Capacities </vt:lpstr>
      <vt:lpstr>Flow Projections vs Capacity </vt:lpstr>
      <vt:lpstr>Address short-term capacity needs =CIB Project </vt:lpstr>
      <vt:lpstr>PowerPoint Presentation</vt:lpstr>
      <vt:lpstr>   CIB Project Reconsideration </vt:lpstr>
      <vt:lpstr>Addressing Long-Term Needs</vt:lpstr>
      <vt:lpstr>Addressing Long-Term Needs – Effluent Disposal</vt:lpstr>
      <vt:lpstr>Addressing Long-Term Needs – Solids Management</vt:lpstr>
      <vt:lpstr>Addressing Long-Term Needs – Emerging Contaminants </vt:lpstr>
      <vt:lpstr>Path Forward….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Goodley</dc:creator>
  <cp:lastModifiedBy>James Goodley</cp:lastModifiedBy>
  <cp:revision>4</cp:revision>
  <dcterms:created xsi:type="dcterms:W3CDTF">2024-06-12T05:37:46Z</dcterms:created>
  <dcterms:modified xsi:type="dcterms:W3CDTF">2024-06-13T21:14:08Z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0x010100965F538EC872CA408F19C2FB5485D6BC</vt:lpwstr>
  </property>
</Properties>
</file>